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8" r:id="rId1"/>
  </p:sldMasterIdLst>
  <p:notesMasterIdLst>
    <p:notesMasterId r:id="rId4"/>
  </p:notesMasterIdLst>
  <p:handoutMasterIdLst>
    <p:handoutMasterId r:id="rId25"/>
  </p:handoutMasterIdLst>
  <p:sldIdLst>
    <p:sldId id="257" r:id="rId3"/>
    <p:sldId id="349" r:id="rId5"/>
    <p:sldId id="357" r:id="rId6"/>
    <p:sldId id="358" r:id="rId7"/>
    <p:sldId id="351" r:id="rId8"/>
    <p:sldId id="371" r:id="rId9"/>
    <p:sldId id="372" r:id="rId10"/>
    <p:sldId id="373" r:id="rId11"/>
    <p:sldId id="359" r:id="rId12"/>
    <p:sldId id="387" r:id="rId13"/>
    <p:sldId id="388" r:id="rId14"/>
    <p:sldId id="352" r:id="rId15"/>
    <p:sldId id="375" r:id="rId16"/>
    <p:sldId id="365" r:id="rId17"/>
    <p:sldId id="366" r:id="rId18"/>
    <p:sldId id="376" r:id="rId19"/>
    <p:sldId id="377" r:id="rId20"/>
    <p:sldId id="378" r:id="rId21"/>
    <p:sldId id="369" r:id="rId22"/>
    <p:sldId id="370" r:id="rId23"/>
    <p:sldId id="281" r:id="rId24"/>
  </p:sldIdLst>
  <p:sldSz cx="12192000" cy="6858000"/>
  <p:notesSz cx="6858000" cy="9144000"/>
  <p:embeddedFontLst>
    <p:embeddedFont>
      <p:font typeface="Impact" panose="020B0806030902050204" pitchFamily="34" charset="0"/>
      <p:regular r:id="rId29"/>
    </p:embeddedFont>
    <p:embeddedFont>
      <p:font typeface="Copperplate Gothic Bold" panose="020E0705020206020404" pitchFamily="34" charset="0"/>
      <p:regular r:id="rId30"/>
    </p:embeddedFont>
    <p:embeddedFont>
      <p:font typeface="微软雅黑" panose="020B0503020204020204" charset="-122"/>
      <p:regular r:id="rId31"/>
    </p:embeddedFont>
    <p:embeddedFont>
      <p:font typeface="Calibri" panose="020F0502020204030204" charset="0"/>
      <p:regular r:id="rId32"/>
      <p:bold r:id="rId33"/>
      <p:italic r:id="rId34"/>
      <p:boldItalic r:id="rId3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339933"/>
    <a:srgbClr val="00CC00"/>
    <a:srgbClr val="28A9D6"/>
    <a:srgbClr val="7FCCE7"/>
    <a:srgbClr val="4AB7DC"/>
    <a:srgbClr val="0033CC"/>
    <a:srgbClr val="4DB8DD"/>
    <a:srgbClr val="404040"/>
    <a:srgbClr val="6AC3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21" autoAdjust="0"/>
    <p:restoredTop sz="90750" autoAdjust="0"/>
  </p:normalViewPr>
  <p:slideViewPr>
    <p:cSldViewPr showGuides="1">
      <p:cViewPr>
        <p:scale>
          <a:sx n="66" d="100"/>
          <a:sy n="66" d="100"/>
        </p:scale>
        <p:origin x="-990" y="-72"/>
      </p:cViewPr>
      <p:guideLst>
        <p:guide orient="horz" pos="400"/>
        <p:guide orient="horz" pos="1298"/>
        <p:guide orient="horz" pos="3793"/>
        <p:guide orient="horz" pos="3136"/>
        <p:guide orient="horz" pos="2704"/>
        <p:guide orient="horz" pos="3294"/>
        <p:guide pos="3862"/>
        <p:guide pos="892"/>
        <p:guide pos="7650"/>
        <p:guide pos="7015"/>
        <p:guide pos="1292"/>
        <p:guide pos="6335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125" d="100"/>
          <a:sy n="125" d="100"/>
        </p:scale>
        <p:origin x="-4854" y="-96"/>
      </p:cViewPr>
      <p:guideLst>
        <p:guide orient="horz" pos="2880"/>
        <p:guide pos="217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font" Target="fonts/font7.fntdata"/><Relationship Id="rId34" Type="http://schemas.openxmlformats.org/officeDocument/2006/relationships/font" Target="fonts/font6.fntdata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BBFD89-BB28-47C4-8202-677F6E447B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3D1DB-4B89-4B9E-99FA-51A04CF95A3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BD7BAD-2227-4ED9-976D-74FC1DE8D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2181876"/>
            <a:ext cx="12192000" cy="184820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4221088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3"/>
          <p:cNvSpPr txBox="1"/>
          <p:nvPr userDrawn="1"/>
        </p:nvSpPr>
        <p:spPr>
          <a:xfrm>
            <a:off x="3402260" y="2567806"/>
            <a:ext cx="5387481" cy="10763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ln w="3175">
                  <a:solidFill>
                    <a:srgbClr val="31A5D7"/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润泽科技数据中心</a:t>
            </a:r>
            <a:endParaRPr lang="zh-CN" altLang="en-US" sz="3200" b="1" dirty="0" smtClean="0">
              <a:ln w="3175">
                <a:solidFill>
                  <a:srgbClr val="31A5D7"/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3200" b="1" dirty="0" smtClean="0">
              <a:ln w="3175">
                <a:solidFill>
                  <a:srgbClr val="31A5D7"/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6217149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283435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0" y="6349721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7872000" y="6217149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7872000" y="6283435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7872000" y="6349721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42"/>
          <p:cNvSpPr txBox="1"/>
          <p:nvPr userDrawn="1"/>
        </p:nvSpPr>
        <p:spPr>
          <a:xfrm>
            <a:off x="4858385" y="6093460"/>
            <a:ext cx="286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润泽科技发展有限公司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-34" y="2060848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 descr="fd7822eee3c587287323d482549369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3050"/>
            <a:ext cx="3602990" cy="82296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页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94211"/>
            <a:ext cx="846609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rgbClr val="339933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zh-CN" altLang="en-US" sz="2400" b="1" dirty="0" smtClean="0">
                <a:solidFill>
                  <a:schemeClr val="accent1"/>
                </a:solidFill>
              </a:rPr>
              <a:t>目录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16265" y="394335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1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01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26425" y="332740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2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02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42655" y="332740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3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03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52765" y="423545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4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04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6400" y="227965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5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05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27010" y="332740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6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06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3535" y="332740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底面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>
          <a:xfrm>
            <a:off x="0" y="2626517"/>
            <a:ext cx="12192000" cy="1714585"/>
          </a:xfrm>
          <a:prstGeom prst="rect">
            <a:avLst/>
          </a:prstGeom>
          <a:solidFill>
            <a:schemeClr val="accent1"/>
          </a:solidFill>
          <a:ln>
            <a:solidFill>
              <a:srgbClr val="339933"/>
            </a:solidFill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0" y="4373612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3"/>
          <p:cNvSpPr txBox="1"/>
          <p:nvPr userDrawn="1"/>
        </p:nvSpPr>
        <p:spPr>
          <a:xfrm>
            <a:off x="3876871" y="2822089"/>
            <a:ext cx="4438258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ln w="3175">
                  <a:solidFill>
                    <a:srgbClr val="31A5D7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华康俪金黑W8" pitchFamily="49" charset="-122"/>
              </a:rPr>
              <a:t>谢谢</a:t>
            </a:r>
            <a:endParaRPr lang="zh-CN" altLang="en-US" sz="11500" b="1" dirty="0">
              <a:ln w="3175">
                <a:solidFill>
                  <a:srgbClr val="31A5D7"/>
                </a:solidFill>
              </a:ln>
              <a:solidFill>
                <a:schemeClr val="bg1"/>
              </a:solidFill>
              <a:latin typeface="华康俪金黑W8" pitchFamily="49" charset="-122"/>
              <a:ea typeface="华康俪金黑W8" pitchFamily="49" charset="-122"/>
            </a:endParaRPr>
          </a:p>
        </p:txBody>
      </p:sp>
      <p:cxnSp>
        <p:nvCxnSpPr>
          <p:cNvPr id="26" name="直接连接符 25"/>
          <p:cNvCxnSpPr/>
          <p:nvPr userDrawn="1"/>
        </p:nvCxnSpPr>
        <p:spPr>
          <a:xfrm>
            <a:off x="-34" y="2597856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 userDrawn="1"/>
        </p:nvCxnSpPr>
        <p:spPr>
          <a:xfrm>
            <a:off x="0" y="6217149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 userDrawn="1"/>
        </p:nvCxnSpPr>
        <p:spPr>
          <a:xfrm>
            <a:off x="0" y="6283435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 userDrawn="1"/>
        </p:nvCxnSpPr>
        <p:spPr>
          <a:xfrm>
            <a:off x="0" y="6349721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 userDrawn="1"/>
        </p:nvCxnSpPr>
        <p:spPr>
          <a:xfrm>
            <a:off x="7872000" y="6217149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 userDrawn="1"/>
        </p:nvCxnSpPr>
        <p:spPr>
          <a:xfrm>
            <a:off x="7872000" y="6283435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 userDrawn="1"/>
        </p:nvCxnSpPr>
        <p:spPr>
          <a:xfrm>
            <a:off x="7872000" y="6349721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42"/>
          <p:cNvSpPr txBox="1"/>
          <p:nvPr userDrawn="1"/>
        </p:nvSpPr>
        <p:spPr>
          <a:xfrm>
            <a:off x="4911090" y="6089650"/>
            <a:ext cx="29610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润泽科技发展有限公司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63560" y="174625"/>
            <a:ext cx="3602990" cy="82296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943261" y="6338262"/>
            <a:ext cx="540987" cy="283147"/>
          </a:xfrm>
          <a:prstGeom prst="rect">
            <a:avLst/>
          </a:prstGeom>
        </p:spPr>
        <p:txBody>
          <a:bodyPr wrap="square" lIns="0" tIns="0" rIns="0" bIns="0"/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5000">
              <a:srgbClr val="E6E6E6"/>
            </a:gs>
            <a:gs pos="25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3"/>
          <p:cNvSpPr txBox="1"/>
          <p:nvPr/>
        </p:nvSpPr>
        <p:spPr>
          <a:xfrm>
            <a:off x="3287395" y="3213100"/>
            <a:ext cx="5711190" cy="5835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ln w="3175">
                  <a:solidFill>
                    <a:srgbClr val="31A5D7"/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高压供配电维护操作流程培训</a:t>
            </a:r>
            <a:endParaRPr lang="en-US" altLang="zh-CN" sz="3200" b="1" dirty="0" smtClean="0">
              <a:ln w="3175">
                <a:solidFill>
                  <a:srgbClr val="31A5D7"/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04312" y="486916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培训讲师：</a:t>
            </a:r>
            <a:endParaRPr lang="en-US" altLang="zh-CN" dirty="0" smtClean="0"/>
          </a:p>
          <a:p>
            <a:r>
              <a:rPr lang="zh-CN" altLang="en-US" dirty="0" smtClean="0"/>
              <a:t>培训日期：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olidFill>
                  <a:schemeClr val="accent1"/>
                </a:solidFill>
                <a:sym typeface="+mn-ea"/>
              </a:rPr>
              <a:t>高压供配电维护操作流程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892811" y="1819682"/>
          <a:ext cx="8128000" cy="4531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23640"/>
                <a:gridCol w="7304360"/>
              </a:tblGrid>
              <a:tr h="370840">
                <a:tc>
                  <a:txBody>
                    <a:bodyPr/>
                    <a:p>
                      <a:pPr algn="ctr"/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序号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marL="0" marR="0" indent="0" algn="ctr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准备工作及回退计划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经过相关领导及部门的变更审批流程；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2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通报监控值班人员。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穿戴必备的个人防护用品；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4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维护工作应至少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人配合进行，互相监护；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5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MOP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程序文档及维护记录表；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6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手动工具类，包括绝缘螺丝批组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套、扳手组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套、套筒组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套、手钳组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套；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7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卫生清洁工具，包括真空吸尘器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台、除尘毛刷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个、干抹布若干、人字梯；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8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检测仪器仪表，包括温湿度计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个、万用表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个、钳流表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个、点温仪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个；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9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安全防护用品，包括长袖纯棉工作服、护目镜、安全鞋、隔音耳罩、防护手套；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10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 维护作业过程中若发生异常，不可强行操作，应立即停止操作，对设备问题进行讨论、判定，采取恢复回退操作或隔离措施，待查明问题并修复完成后方可继续按照标准操作程序进行操作。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703705" y="1111250"/>
            <a:ext cx="2240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 dirty="0">
                <a:sym typeface="+mn-ea"/>
              </a:rPr>
              <a:t>先提条件及安全保障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TextBox 4"/>
          <p:cNvSpPr txBox="1"/>
          <p:nvPr/>
        </p:nvSpPr>
        <p:spPr>
          <a:xfrm>
            <a:off x="1669667" y="1432984"/>
            <a:ext cx="424847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运行环境检查</a:t>
            </a:r>
            <a:endParaRPr lang="zh-CN" altLang="en-US" sz="2000" b="1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847528" y="2399748"/>
          <a:ext cx="8496944" cy="259870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61027"/>
                <a:gridCol w="7635917"/>
              </a:tblGrid>
              <a:tr h="3962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序号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操作步骤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</a:tr>
              <a:tr h="3960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使用温湿度计测量机房环境温度，开关柜周围年平均温度应小于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45℃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；；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6184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2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使用温湿度计测量机房环境湿度，开关柜周围年平均湿度应小于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80%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；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960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检查确认设备周边无杂物堆放，无易燃易爆物品；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960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4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检查机房内部没有异响、异味、孔洞、漏水等情况；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960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5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设备周围没有影响设备操作的杂物。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olidFill>
                  <a:schemeClr val="accent1"/>
                </a:solidFill>
                <a:sym typeface="+mn-ea"/>
              </a:rPr>
              <a:t>高压供配电维护操作流程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sym typeface="+mn-ea"/>
              </a:rPr>
              <a:t>高压供配电维护操作流程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86430" y="1284605"/>
            <a:ext cx="58915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高压柜继电器仪表室二次线紧固标准维护操作流程</a:t>
            </a:r>
            <a:endParaRPr lang="zh-CN" altLang="en-US" sz="2000" b="1"/>
          </a:p>
        </p:txBody>
      </p:sp>
      <p:sp>
        <p:nvSpPr>
          <p:cNvPr id="100" name="文本框 99"/>
          <p:cNvSpPr txBox="1"/>
          <p:nvPr/>
        </p:nvSpPr>
        <p:spPr>
          <a:xfrm>
            <a:off x="5781040" y="2858452"/>
            <a:ext cx="5080000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276225" indent="-276225"/>
            <a:r>
              <a:rPr lang="en-US" altLang="zh-CN" sz="2000" b="0">
                <a:cs typeface="等线" charset="0"/>
              </a:rPr>
              <a:t>1</a:t>
            </a:r>
            <a:r>
              <a:rPr lang="zh-CN" altLang="en-US" sz="2000" b="0">
                <a:cs typeface="等线" charset="0"/>
              </a:rPr>
              <a:t>、</a:t>
            </a:r>
            <a:r>
              <a:rPr lang="zh-CN" sz="2000" b="0">
                <a:cs typeface="等线" charset="0"/>
              </a:rPr>
              <a:t>查看高压柜运行正常，综合保护装置无告警</a:t>
            </a:r>
            <a:endParaRPr lang="zh-CN" altLang="en-US" sz="2000"/>
          </a:p>
        </p:txBody>
      </p:sp>
      <p:pic>
        <p:nvPicPr>
          <p:cNvPr id="4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05" y="2103120"/>
            <a:ext cx="3375660" cy="4011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sym typeface="+mn-ea"/>
              </a:rPr>
              <a:t>高压供配电维护操作流程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3634740" y="2394585"/>
            <a:ext cx="2513965" cy="1322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76225" indent="-276225"/>
            <a:r>
              <a:rPr lang="en-US" altLang="zh-CN" sz="2000" b="0">
                <a:cs typeface="等线" charset="0"/>
              </a:rPr>
              <a:t>2</a:t>
            </a:r>
            <a:r>
              <a:rPr lang="zh-CN" altLang="en-US" sz="2000" b="0">
                <a:cs typeface="等线" charset="0"/>
              </a:rPr>
              <a:t>、</a:t>
            </a:r>
            <a:r>
              <a:rPr lang="zh-CN" sz="2000" b="0">
                <a:cs typeface="等线" charset="0"/>
              </a:rPr>
              <a:t>打开高压柜继电器仪表室柜门，用螺丝刀紧固综合保护装置线路螺丝</a:t>
            </a:r>
            <a:endParaRPr lang="zh-CN" sz="2000" b="0">
              <a:cs typeface="等线" charset="0"/>
            </a:endParaRPr>
          </a:p>
        </p:txBody>
      </p:sp>
      <p:pic>
        <p:nvPicPr>
          <p:cNvPr id="5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5" y="1895475"/>
            <a:ext cx="2901950" cy="42665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319895" y="2532380"/>
            <a:ext cx="228346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76225" indent="-276225"/>
            <a:r>
              <a:rPr lang="en-US" altLang="zh-CN" sz="2000" b="0">
                <a:cs typeface="等线" charset="0"/>
              </a:rPr>
              <a:t>3</a:t>
            </a:r>
            <a:r>
              <a:rPr lang="zh-CN" sz="2000" b="0">
                <a:cs typeface="等线" charset="0"/>
              </a:rPr>
              <a:t>、</a:t>
            </a:r>
            <a:r>
              <a:rPr lang="en-US" sz="2000" b="0">
                <a:latin typeface="等线" charset="0"/>
              </a:rPr>
              <a:t> </a:t>
            </a:r>
            <a:r>
              <a:rPr lang="zh-CN" sz="2000" b="0">
                <a:cs typeface="等线" charset="0"/>
              </a:rPr>
              <a:t>用螺丝刀紧固二次线端子排螺丝</a:t>
            </a:r>
            <a:endParaRPr lang="zh-CN" altLang="en-US" sz="2000"/>
          </a:p>
        </p:txBody>
      </p:sp>
      <p:pic>
        <p:nvPicPr>
          <p:cNvPr id="8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475" y="1895475"/>
            <a:ext cx="2653030" cy="40970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186430" y="1284605"/>
            <a:ext cx="58915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高压柜继电器仪表室二次线紧固标准维护操作流程</a:t>
            </a:r>
            <a:endParaRPr lang="zh-CN" altLang="en-US" sz="2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sym typeface="+mn-ea"/>
              </a:rPr>
              <a:t>高压供配电维护操作流程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3186430" y="3352800"/>
            <a:ext cx="3025140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76225" indent="-276225"/>
            <a:r>
              <a:rPr lang="en-US" altLang="zh-CN" sz="2000" b="0">
                <a:cs typeface="等线" charset="0"/>
              </a:rPr>
              <a:t>4</a:t>
            </a:r>
            <a:r>
              <a:rPr lang="zh-CN" sz="2000" b="0">
                <a:cs typeface="等线" charset="0"/>
              </a:rPr>
              <a:t>、</a:t>
            </a:r>
            <a:r>
              <a:rPr lang="en-US" sz="2000" b="0">
                <a:latin typeface="等线" charset="0"/>
              </a:rPr>
              <a:t> </a:t>
            </a:r>
            <a:r>
              <a:rPr lang="zh-CN" sz="2000" b="0">
                <a:cs typeface="等线" charset="0"/>
              </a:rPr>
              <a:t>用螺丝刀紧固二次线断路器螺丝</a:t>
            </a:r>
            <a:endParaRPr lang="zh-CN" altLang="en-US" sz="2000"/>
          </a:p>
        </p:txBody>
      </p:sp>
      <p:pic>
        <p:nvPicPr>
          <p:cNvPr id="4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0" y="2052955"/>
            <a:ext cx="2647950" cy="4112260"/>
          </a:xfrm>
          <a:prstGeom prst="rect">
            <a:avLst/>
          </a:prstGeom>
        </p:spPr>
      </p:pic>
      <p:pic>
        <p:nvPicPr>
          <p:cNvPr id="7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325" y="1827530"/>
            <a:ext cx="2921635" cy="45637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077960" y="3755390"/>
            <a:ext cx="2824480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76225" indent="-276225"/>
            <a:r>
              <a:rPr lang="en-US" altLang="zh-CN" sz="2000" b="0">
                <a:cs typeface="等线" charset="0"/>
              </a:rPr>
              <a:t>5</a:t>
            </a:r>
            <a:r>
              <a:rPr lang="zh-CN" sz="2000" b="0">
                <a:cs typeface="等线" charset="0"/>
              </a:rPr>
              <a:t>、用螺丝刀紧固面板转换开关螺丝</a:t>
            </a:r>
            <a:endParaRPr lang="zh-CN" altLang="en-US" sz="2000"/>
          </a:p>
        </p:txBody>
      </p:sp>
      <p:sp>
        <p:nvSpPr>
          <p:cNvPr id="5" name="文本框 4"/>
          <p:cNvSpPr txBox="1"/>
          <p:nvPr/>
        </p:nvSpPr>
        <p:spPr>
          <a:xfrm>
            <a:off x="3186430" y="1284605"/>
            <a:ext cx="58915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高压柜继电器仪表室二次线紧固标准维护操作流程</a:t>
            </a:r>
            <a:endParaRPr lang="zh-CN" altLang="en-US" sz="2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sym typeface="+mn-ea"/>
              </a:rPr>
              <a:t>高压供配电维护操作流程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333375" y="3634740"/>
            <a:ext cx="169672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76225" indent="-276225"/>
            <a:r>
              <a:rPr lang="en-US" altLang="zh-CN" sz="2000" b="0">
                <a:cs typeface="等线" charset="0"/>
              </a:rPr>
              <a:t>6</a:t>
            </a:r>
            <a:r>
              <a:rPr lang="zh-CN" sz="2000" b="0">
                <a:cs typeface="等线" charset="0"/>
              </a:rPr>
              <a:t>、</a:t>
            </a:r>
            <a:r>
              <a:rPr lang="en-US" sz="2000" b="0">
                <a:latin typeface="等线" charset="0"/>
              </a:rPr>
              <a:t> </a:t>
            </a:r>
            <a:r>
              <a:rPr lang="zh-CN" sz="2000" b="0">
                <a:cs typeface="等线" charset="0"/>
              </a:rPr>
              <a:t>用套筒紧固压板接线螺丝</a:t>
            </a:r>
            <a:endParaRPr lang="zh-CN" altLang="en-US" sz="2000"/>
          </a:p>
        </p:txBody>
      </p:sp>
      <p:pic>
        <p:nvPicPr>
          <p:cNvPr id="9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75" y="2425700"/>
            <a:ext cx="2522220" cy="3909060"/>
          </a:xfrm>
          <a:prstGeom prst="rect">
            <a:avLst/>
          </a:prstGeom>
        </p:spPr>
      </p:pic>
      <p:pic>
        <p:nvPicPr>
          <p:cNvPr id="10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990" y="2054860"/>
            <a:ext cx="2663190" cy="41744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147310" y="2921635"/>
            <a:ext cx="266954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76225" indent="-276225"/>
            <a:r>
              <a:rPr lang="en-US" altLang="zh-CN" sz="2000" b="0">
                <a:cs typeface="等线" charset="0"/>
              </a:rPr>
              <a:t>7</a:t>
            </a:r>
            <a:r>
              <a:rPr lang="zh-CN" sz="2000" b="0">
                <a:cs typeface="等线" charset="0"/>
              </a:rPr>
              <a:t>、</a:t>
            </a:r>
            <a:r>
              <a:rPr lang="en-US" sz="2000" b="0">
                <a:latin typeface="等线" charset="0"/>
              </a:rPr>
              <a:t> </a:t>
            </a:r>
            <a:r>
              <a:rPr lang="zh-CN" sz="2000" b="0">
                <a:cs typeface="等线" charset="0"/>
              </a:rPr>
              <a:t>用螺丝刀紧固三相电能表及三相带电显示仪螺丝</a:t>
            </a:r>
            <a:endParaRPr lang="zh-CN" altLang="en-US" sz="2000"/>
          </a:p>
        </p:txBody>
      </p:sp>
      <p:sp>
        <p:nvSpPr>
          <p:cNvPr id="4" name="文本框 3"/>
          <p:cNvSpPr txBox="1"/>
          <p:nvPr/>
        </p:nvSpPr>
        <p:spPr>
          <a:xfrm>
            <a:off x="3186430" y="1284605"/>
            <a:ext cx="58915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高压柜继电器仪表室二次线紧固标准维护操作流程</a:t>
            </a:r>
            <a:endParaRPr lang="zh-CN" altLang="en-US" sz="2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sym typeface="+mn-ea"/>
              </a:rPr>
              <a:t>高压供配电维护操作流程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3533140" y="2152650"/>
            <a:ext cx="2454275" cy="25533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457200" indent="-457200"/>
            <a:r>
              <a:rPr lang="zh-CN" sz="2000" b="0">
                <a:cs typeface="等线" charset="0"/>
              </a:rPr>
              <a:t>1、</a:t>
            </a:r>
            <a:r>
              <a:rPr lang="en-US" sz="2000" b="0">
                <a:latin typeface="等线" charset="0"/>
              </a:rPr>
              <a:t> </a:t>
            </a:r>
            <a:r>
              <a:rPr lang="zh-CN" sz="2000" b="0">
                <a:cs typeface="等线" charset="0"/>
              </a:rPr>
              <a:t>戴好高压绝缘手套、穿好高压绝缘靴、固定人字梯；打开高压柜继电器仪表室柜门，用吸尘器对继电器仪表室进行吸尘</a:t>
            </a:r>
            <a:endParaRPr lang="zh-CN" altLang="en-US" sz="2000"/>
          </a:p>
        </p:txBody>
      </p:sp>
      <p:pic>
        <p:nvPicPr>
          <p:cNvPr id="5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15" y="1543050"/>
            <a:ext cx="2933700" cy="43395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33140" y="882015"/>
            <a:ext cx="51974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高压柜继电器仪表室清扫维护操作流程</a:t>
            </a:r>
            <a:endParaRPr lang="zh-CN" altLang="en-US" sz="2000" b="1"/>
          </a:p>
        </p:txBody>
      </p:sp>
      <p:sp>
        <p:nvSpPr>
          <p:cNvPr id="4" name="文本框 3"/>
          <p:cNvSpPr txBox="1"/>
          <p:nvPr/>
        </p:nvSpPr>
        <p:spPr>
          <a:xfrm>
            <a:off x="9255760" y="1844675"/>
            <a:ext cx="2560955" cy="25533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457200" indent="-457200"/>
            <a:r>
              <a:rPr lang="en-US" altLang="zh-CN" sz="1400" b="0">
                <a:cs typeface="等线" charset="0"/>
              </a:rPr>
              <a:t>2</a:t>
            </a:r>
            <a:r>
              <a:rPr lang="zh-CN" sz="1400" b="0">
                <a:cs typeface="等线" charset="0"/>
              </a:rPr>
              <a:t>、</a:t>
            </a:r>
            <a:r>
              <a:rPr lang="en-US" sz="2000" b="0">
                <a:latin typeface="等线" charset="0"/>
              </a:rPr>
              <a:t> </a:t>
            </a:r>
            <a:r>
              <a:rPr lang="zh-CN" sz="2000" b="0">
                <a:cs typeface="等线" charset="0"/>
              </a:rPr>
              <a:t>戴好高压绝缘手套、穿好高压绝缘靴、固定人字梯；打开高压柜继电器仪表室柜门，用吸尘器对继电器仪表室进行吸尘</a:t>
            </a:r>
            <a:endParaRPr lang="zh-CN" altLang="en-US" sz="2000"/>
          </a:p>
        </p:txBody>
      </p:sp>
      <p:pic>
        <p:nvPicPr>
          <p:cNvPr id="7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905" y="1543050"/>
            <a:ext cx="3157855" cy="4670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sym typeface="+mn-ea"/>
              </a:rPr>
              <a:t>高压供配电维护操作流程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5874385" y="2456815"/>
            <a:ext cx="376682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457200" indent="-457200"/>
            <a:r>
              <a:rPr lang="en-US" altLang="zh-CN" sz="2000" b="0">
                <a:cs typeface="等线" charset="0"/>
              </a:rPr>
              <a:t>3</a:t>
            </a:r>
            <a:r>
              <a:rPr lang="zh-CN" sz="2000" b="0">
                <a:cs typeface="等线" charset="0"/>
              </a:rPr>
              <a:t>、</a:t>
            </a:r>
            <a:r>
              <a:rPr lang="en-US" sz="2000" b="0">
                <a:latin typeface="等线" charset="0"/>
              </a:rPr>
              <a:t> </a:t>
            </a:r>
            <a:r>
              <a:rPr lang="zh-CN" sz="2000" b="0">
                <a:cs typeface="等线" charset="0"/>
              </a:rPr>
              <a:t>用</a:t>
            </a:r>
            <a:r>
              <a:rPr lang="zh-CN" sz="2000" b="1">
                <a:cs typeface="等线" charset="0"/>
              </a:rPr>
              <a:t>干抹布</a:t>
            </a:r>
            <a:r>
              <a:rPr lang="zh-CN" sz="2000" b="0">
                <a:cs typeface="等线" charset="0"/>
              </a:rPr>
              <a:t>对柜内进行擦拭</a:t>
            </a:r>
            <a:endParaRPr lang="zh-CN" altLang="en-US" sz="2000"/>
          </a:p>
        </p:txBody>
      </p:sp>
      <p:pic>
        <p:nvPicPr>
          <p:cNvPr id="7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170" y="1738630"/>
            <a:ext cx="2957830" cy="45961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33140" y="882015"/>
            <a:ext cx="51974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高压柜继电器仪表室清扫维护操作流程</a:t>
            </a:r>
            <a:endParaRPr lang="zh-CN" altLang="en-US" sz="2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sym typeface="+mn-ea"/>
              </a:rPr>
              <a:t>高压供配电维护操作流程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5" y="1466850"/>
            <a:ext cx="3142615" cy="46653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215765" y="1068070"/>
            <a:ext cx="376047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/>
              <a:t>高压柜柜体清扫维护操作流程</a:t>
            </a:r>
            <a:endParaRPr lang="zh-CN" altLang="en-US" sz="2000" b="1"/>
          </a:p>
        </p:txBody>
      </p:sp>
      <p:sp>
        <p:nvSpPr>
          <p:cNvPr id="100" name="文本框 99"/>
          <p:cNvSpPr txBox="1"/>
          <p:nvPr/>
        </p:nvSpPr>
        <p:spPr>
          <a:xfrm>
            <a:off x="3602355" y="2101850"/>
            <a:ext cx="2530475" cy="16300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76225" indent="-276225"/>
            <a:r>
              <a:rPr lang="zh-CN" sz="2000" b="0">
                <a:cs typeface="等线" charset="0"/>
              </a:rPr>
              <a:t>1、</a:t>
            </a:r>
            <a:r>
              <a:rPr lang="en-US" sz="2000" b="0">
                <a:latin typeface="等线" charset="0"/>
              </a:rPr>
              <a:t> </a:t>
            </a:r>
            <a:r>
              <a:rPr lang="zh-CN" sz="2000" b="0">
                <a:cs typeface="等线" charset="0"/>
              </a:rPr>
              <a:t>固定人字梯，戴好绝缘手套，穿好绝缘鞋、查看并确保高压柜顶部无杂物</a:t>
            </a:r>
            <a:endParaRPr lang="zh-CN" altLang="en-US" sz="2000"/>
          </a:p>
        </p:txBody>
      </p:sp>
      <p:pic>
        <p:nvPicPr>
          <p:cNvPr id="5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830" y="1557655"/>
            <a:ext cx="3075305" cy="47771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427845" y="2470150"/>
            <a:ext cx="2453640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76225" indent="-276225"/>
            <a:r>
              <a:rPr lang="en-US" altLang="zh-CN" sz="2000" b="0">
                <a:cs typeface="等线" charset="0"/>
              </a:rPr>
              <a:t>3</a:t>
            </a:r>
            <a:r>
              <a:rPr lang="zh-CN" sz="2000" b="0">
                <a:cs typeface="等线" charset="0"/>
              </a:rPr>
              <a:t>、</a:t>
            </a:r>
            <a:r>
              <a:rPr lang="en-US" sz="2000" b="0">
                <a:latin typeface="等线" charset="0"/>
              </a:rPr>
              <a:t> </a:t>
            </a:r>
            <a:r>
              <a:rPr lang="zh-CN" sz="2000" b="0">
                <a:cs typeface="等线" charset="0"/>
              </a:rPr>
              <a:t>用</a:t>
            </a:r>
            <a:r>
              <a:rPr lang="zh-CN" sz="2000" b="1">
                <a:cs typeface="等线" charset="0"/>
              </a:rPr>
              <a:t>干抹布</a:t>
            </a:r>
            <a:r>
              <a:rPr lang="zh-CN" sz="2000" b="0">
                <a:cs typeface="等线" charset="0"/>
              </a:rPr>
              <a:t>清洁高压柜外壳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sym typeface="+mn-ea"/>
              </a:rPr>
              <a:t>高压供配电维护操作流程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pic>
        <p:nvPicPr>
          <p:cNvPr id="5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025" y="1514475"/>
            <a:ext cx="3296285" cy="470852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835025" y="2410142"/>
            <a:ext cx="5080000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276225" indent="-276225"/>
            <a:r>
              <a:rPr lang="zh-CN" sz="2000" b="0">
                <a:cs typeface="等线" charset="0"/>
              </a:rPr>
              <a:t>检查完毕，查看高压柜运行正常，综合保护装置无告警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34" name="直接连接符 33"/>
          <p:cNvCxnSpPr/>
          <p:nvPr/>
        </p:nvCxnSpPr>
        <p:spPr>
          <a:xfrm>
            <a:off x="5128375" y="238669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5123825" y="261911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5123825" y="213651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128375" y="238669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123825" y="261911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123825" y="242454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128375" y="2208518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2393639" y="2237501"/>
            <a:ext cx="7775701" cy="810099"/>
            <a:chOff x="3504874" y="1353111"/>
            <a:chExt cx="5182251" cy="1057946"/>
          </a:xfrm>
        </p:grpSpPr>
        <p:sp>
          <p:nvSpPr>
            <p:cNvPr id="13" name="矩形 12"/>
            <p:cNvSpPr/>
            <p:nvPr/>
          </p:nvSpPr>
          <p:spPr>
            <a:xfrm>
              <a:off x="5108996" y="1353111"/>
              <a:ext cx="3578129" cy="1057946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 sz="2000">
                <a:sym typeface="+mn-ea"/>
              </a:endParaRPr>
            </a:p>
          </p:txBody>
        </p:sp>
        <p:sp>
          <p:nvSpPr>
            <p:cNvPr id="14" name="矩形 29"/>
            <p:cNvSpPr/>
            <p:nvPr/>
          </p:nvSpPr>
          <p:spPr>
            <a:xfrm>
              <a:off x="3504874" y="1353111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58792" y="1516717"/>
              <a:ext cx="564237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6" name="TextBox 42"/>
            <p:cNvSpPr txBox="1"/>
            <p:nvPr/>
          </p:nvSpPr>
          <p:spPr>
            <a:xfrm>
              <a:off x="5269496" y="1716282"/>
              <a:ext cx="3416854" cy="442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</a:rPr>
                <a:t>培训目标及培训要求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393639" y="3123481"/>
            <a:ext cx="7775702" cy="810099"/>
            <a:chOff x="3504874" y="2510154"/>
            <a:chExt cx="5182252" cy="1057946"/>
          </a:xfrm>
        </p:grpSpPr>
        <p:sp>
          <p:nvSpPr>
            <p:cNvPr id="18" name="矩形 17"/>
            <p:cNvSpPr/>
            <p:nvPr/>
          </p:nvSpPr>
          <p:spPr>
            <a:xfrm>
              <a:off x="5108996" y="2510154"/>
              <a:ext cx="3578130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29"/>
            <p:cNvSpPr/>
            <p:nvPr/>
          </p:nvSpPr>
          <p:spPr>
            <a:xfrm>
              <a:off x="3504874" y="2510154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0" name="TextBox 80"/>
            <p:cNvSpPr txBox="1"/>
            <p:nvPr/>
          </p:nvSpPr>
          <p:spPr>
            <a:xfrm>
              <a:off x="3744450" y="2670391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1" name="TextBox 81"/>
            <p:cNvSpPr txBox="1"/>
            <p:nvPr/>
          </p:nvSpPr>
          <p:spPr>
            <a:xfrm>
              <a:off x="5269498" y="2873327"/>
              <a:ext cx="3417628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</a:rPr>
                <a:t>高压供配电设备认知</a:t>
              </a:r>
              <a:endParaRPr lang="zh-CN" altLang="en-US" sz="1600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393639" y="4009461"/>
            <a:ext cx="7775701" cy="810099"/>
            <a:chOff x="3504874" y="3667198"/>
            <a:chExt cx="5182251" cy="1057946"/>
          </a:xfrm>
        </p:grpSpPr>
        <p:sp>
          <p:nvSpPr>
            <p:cNvPr id="23" name="矩形 22"/>
            <p:cNvSpPr/>
            <p:nvPr/>
          </p:nvSpPr>
          <p:spPr>
            <a:xfrm>
              <a:off x="5108996" y="3667198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5" name="TextBox 89"/>
            <p:cNvSpPr txBox="1"/>
            <p:nvPr/>
          </p:nvSpPr>
          <p:spPr>
            <a:xfrm>
              <a:off x="3736212" y="3822566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6" name="TextBox 90"/>
            <p:cNvSpPr txBox="1"/>
            <p:nvPr/>
          </p:nvSpPr>
          <p:spPr>
            <a:xfrm>
              <a:off x="5269499" y="4030369"/>
              <a:ext cx="3416852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高压供配电维护操作流程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1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sym typeface="+mn-ea"/>
              </a:rPr>
              <a:t>高压供配电维护操作流程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035685" y="1896427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276225" indent="-276225"/>
            <a:r>
              <a:rPr lang="zh-CN" altLang="en-US" sz="2000" b="0">
                <a:latin typeface="等线" charset="0"/>
              </a:rPr>
              <a:t>维护</a:t>
            </a:r>
            <a:r>
              <a:rPr lang="zh-CN" sz="2000" b="0">
                <a:cs typeface="等线" charset="0"/>
              </a:rPr>
              <a:t>完毕，检查工具是否齐全</a:t>
            </a:r>
            <a:endParaRPr lang="zh-CN" altLang="en-US" sz="2000"/>
          </a:p>
        </p:txBody>
      </p:sp>
      <p:pic>
        <p:nvPicPr>
          <p:cNvPr id="11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61720" y="2242820"/>
            <a:ext cx="2123440" cy="3303905"/>
          </a:xfrm>
          <a:prstGeom prst="rect">
            <a:avLst/>
          </a:prstGeom>
        </p:spPr>
      </p:pic>
      <p:pic>
        <p:nvPicPr>
          <p:cNvPr id="8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4636770" y="2241550"/>
            <a:ext cx="2143125" cy="33267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620" y="2833370"/>
            <a:ext cx="1936750" cy="20993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9625" y="2847340"/>
            <a:ext cx="2095500" cy="2095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5000">
              <a:srgbClr val="E6E6E6"/>
            </a:gs>
            <a:gs pos="25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</a:rPr>
              <a:t>培训目标及培训要求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83432" y="1196752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培训目标</a:t>
            </a:r>
            <a:endParaRPr lang="zh-CN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983432" y="3399383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培训目标</a:t>
            </a:r>
            <a:endParaRPr lang="zh-CN" alt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631504" y="1916832"/>
            <a:ext cx="8352928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zh-CN" altLang="en-US" dirty="0" smtClean="0">
                <a:latin typeface="+mn-ea"/>
              </a:rPr>
              <a:t>       </a:t>
            </a:r>
            <a:r>
              <a:rPr lang="zh-CN" altLang="en-US" sz="1600" dirty="0">
                <a:latin typeface="+mn-ea"/>
              </a:rPr>
              <a:t> 本课程针对润泽科技数据</a:t>
            </a:r>
            <a:r>
              <a:rPr lang="zh-CN" altLang="en-US" sz="1600" dirty="0" smtClean="0">
                <a:latin typeface="+mn-ea"/>
              </a:rPr>
              <a:t>中心</a:t>
            </a:r>
            <a:r>
              <a:rPr lang="en-US" altLang="zh-CN" sz="1600" dirty="0" smtClean="0">
                <a:latin typeface="+mn-ea"/>
              </a:rPr>
              <a:t>IDC</a:t>
            </a:r>
            <a:r>
              <a:rPr lang="zh-CN" altLang="en-US" sz="1600" dirty="0">
                <a:latin typeface="+mn-ea"/>
              </a:rPr>
              <a:t>部门运维团队人员进行</a:t>
            </a:r>
            <a:r>
              <a:rPr lang="zh-CN" altLang="en-US" sz="1600" dirty="0" smtClean="0">
                <a:latin typeface="+mn-ea"/>
              </a:rPr>
              <a:t>，使</a:t>
            </a:r>
            <a:r>
              <a:rPr lang="zh-CN" altLang="en-US" sz="1600" dirty="0">
                <a:latin typeface="+mn-ea"/>
              </a:rPr>
              <a:t>相关人员</a:t>
            </a:r>
            <a:r>
              <a:rPr lang="zh-CN" altLang="en-US" sz="1600" dirty="0" smtClean="0">
                <a:latin typeface="+mn-ea"/>
              </a:rPr>
              <a:t>掌握高压供配电维护操作流程</a:t>
            </a:r>
            <a:r>
              <a:rPr lang="zh-CN" altLang="en-US" sz="1600" dirty="0">
                <a:latin typeface="+mn-ea"/>
              </a:rPr>
              <a:t>的相关步骤及操作过程中的安全注意事项等内容，以进一步提高润泽科技数据中心运维人员维护操作水平。</a:t>
            </a:r>
            <a:endParaRPr lang="zh-CN" altLang="en-US" sz="1600" dirty="0"/>
          </a:p>
        </p:txBody>
      </p:sp>
      <p:sp>
        <p:nvSpPr>
          <p:cNvPr id="7" name="矩形 6"/>
          <p:cNvSpPr/>
          <p:nvPr/>
        </p:nvSpPr>
        <p:spPr>
          <a:xfrm>
            <a:off x="1631504" y="4149080"/>
            <a:ext cx="8352928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zh-CN" altLang="en-US" sz="1600" dirty="0" smtClean="0">
                <a:latin typeface="+mn-ea"/>
              </a:rPr>
              <a:t>       该</a:t>
            </a:r>
            <a:r>
              <a:rPr lang="zh-CN" altLang="en-US" sz="1600" dirty="0">
                <a:latin typeface="+mn-ea"/>
              </a:rPr>
              <a:t>课程考核合格分数线</a:t>
            </a:r>
            <a:r>
              <a:rPr lang="zh-CN" altLang="en-US" sz="1600" dirty="0" smtClean="0">
                <a:latin typeface="+mn-ea"/>
              </a:rPr>
              <a:t>为</a:t>
            </a:r>
            <a:r>
              <a:rPr lang="en-US" altLang="zh-CN" sz="1600" dirty="0" smtClean="0">
                <a:latin typeface="+mn-ea"/>
              </a:rPr>
              <a:t>90</a:t>
            </a:r>
            <a:r>
              <a:rPr lang="zh-CN" altLang="en-US" sz="1600" dirty="0">
                <a:latin typeface="+mn-ea"/>
              </a:rPr>
              <a:t>分， 参训人员需要</a:t>
            </a:r>
            <a:r>
              <a:rPr lang="zh-CN" altLang="en-US" sz="1600" dirty="0" smtClean="0">
                <a:latin typeface="+mn-ea"/>
              </a:rPr>
              <a:t>掌握维护操作流程</a:t>
            </a:r>
            <a:r>
              <a:rPr lang="zh-CN" altLang="en-US" sz="1600" dirty="0">
                <a:latin typeface="+mn-ea"/>
              </a:rPr>
              <a:t>相关操作步骤，安全注意事项等内容，确保操作人员熟知熟会。</a:t>
            </a:r>
            <a:endParaRPr lang="en-US" altLang="zh-CN" sz="1600" dirty="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34" name="直接连接符 33"/>
          <p:cNvCxnSpPr/>
          <p:nvPr/>
        </p:nvCxnSpPr>
        <p:spPr>
          <a:xfrm>
            <a:off x="5128375" y="238669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5123825" y="261911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5123825" y="213651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128375" y="238669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123825" y="261911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123825" y="242454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128375" y="2208518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2393639" y="2237501"/>
            <a:ext cx="7775701" cy="810099"/>
            <a:chOff x="3504874" y="1353111"/>
            <a:chExt cx="5182251" cy="1057946"/>
          </a:xfrm>
        </p:grpSpPr>
        <p:sp>
          <p:nvSpPr>
            <p:cNvPr id="13" name="矩形 12"/>
            <p:cNvSpPr/>
            <p:nvPr/>
          </p:nvSpPr>
          <p:spPr>
            <a:xfrm>
              <a:off x="5108996" y="1353111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29"/>
            <p:cNvSpPr/>
            <p:nvPr/>
          </p:nvSpPr>
          <p:spPr>
            <a:xfrm>
              <a:off x="3504874" y="1353111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58792" y="1516717"/>
              <a:ext cx="564237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6" name="TextBox 42"/>
            <p:cNvSpPr txBox="1"/>
            <p:nvPr/>
          </p:nvSpPr>
          <p:spPr>
            <a:xfrm>
              <a:off x="5269496" y="1716282"/>
              <a:ext cx="3416854" cy="442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</a:rPr>
                <a:t>培训目标及培训要求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393639" y="3123481"/>
            <a:ext cx="7775702" cy="810099"/>
            <a:chOff x="3504874" y="2510154"/>
            <a:chExt cx="5182252" cy="1057946"/>
          </a:xfrm>
        </p:grpSpPr>
        <p:sp>
          <p:nvSpPr>
            <p:cNvPr id="18" name="矩形 17"/>
            <p:cNvSpPr/>
            <p:nvPr/>
          </p:nvSpPr>
          <p:spPr>
            <a:xfrm>
              <a:off x="5108996" y="2510154"/>
              <a:ext cx="3578130" cy="1057946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 sz="2000">
                <a:sym typeface="+mn-ea"/>
              </a:endParaRPr>
            </a:p>
          </p:txBody>
        </p:sp>
        <p:sp>
          <p:nvSpPr>
            <p:cNvPr id="19" name="矩形 29"/>
            <p:cNvSpPr/>
            <p:nvPr/>
          </p:nvSpPr>
          <p:spPr>
            <a:xfrm>
              <a:off x="3504874" y="2510154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0" name="TextBox 80"/>
            <p:cNvSpPr txBox="1"/>
            <p:nvPr/>
          </p:nvSpPr>
          <p:spPr>
            <a:xfrm>
              <a:off x="3744450" y="2670391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1" name="TextBox 81"/>
            <p:cNvSpPr txBox="1"/>
            <p:nvPr/>
          </p:nvSpPr>
          <p:spPr>
            <a:xfrm>
              <a:off x="5269498" y="2873327"/>
              <a:ext cx="3417628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</a:rPr>
                <a:t>高压供配电设备认知</a:t>
              </a:r>
              <a:endParaRPr lang="zh-CN" altLang="en-US" sz="1600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393639" y="4009461"/>
            <a:ext cx="7775701" cy="810099"/>
            <a:chOff x="3504874" y="3667198"/>
            <a:chExt cx="5182251" cy="1057946"/>
          </a:xfrm>
        </p:grpSpPr>
        <p:sp>
          <p:nvSpPr>
            <p:cNvPr id="23" name="矩形 22"/>
            <p:cNvSpPr/>
            <p:nvPr/>
          </p:nvSpPr>
          <p:spPr>
            <a:xfrm>
              <a:off x="5108996" y="3667198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5" name="TextBox 89"/>
            <p:cNvSpPr txBox="1"/>
            <p:nvPr/>
          </p:nvSpPr>
          <p:spPr>
            <a:xfrm>
              <a:off x="3736212" y="3822566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6" name="TextBox 90"/>
            <p:cNvSpPr txBox="1"/>
            <p:nvPr/>
          </p:nvSpPr>
          <p:spPr>
            <a:xfrm>
              <a:off x="5269499" y="4030369"/>
              <a:ext cx="3416852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高压供配电维护操作流程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1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高压供配电设备认知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9165" y="2012950"/>
            <a:ext cx="3267075" cy="34194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50290" y="1388745"/>
            <a:ext cx="1373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高压联络柜</a:t>
            </a:r>
            <a:endParaRPr lang="zh-CN" altLang="en-US" b="1"/>
          </a:p>
        </p:txBody>
      </p:sp>
      <p:sp>
        <p:nvSpPr>
          <p:cNvPr id="5" name="文本框 4"/>
          <p:cNvSpPr txBox="1"/>
          <p:nvPr/>
        </p:nvSpPr>
        <p:spPr>
          <a:xfrm>
            <a:off x="5067300" y="1894205"/>
            <a:ext cx="575500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、查看三相高压带电显示为常亮或闪烁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、查看断路器合闸状态；断路器小车运行位为红色，退出位为绿色；断路器合闸位为红色，断开位为绿色；接地合闸指示为红色断开为绿色；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、查看高压柜综保有无报警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高压供配电设备认知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50290" y="1388745"/>
            <a:ext cx="1373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直流屏柜</a:t>
            </a:r>
            <a:endParaRPr lang="zh-CN" altLang="en-US" b="1"/>
          </a:p>
        </p:txBody>
      </p:sp>
      <p:sp>
        <p:nvSpPr>
          <p:cNvPr id="5" name="文本框 4"/>
          <p:cNvSpPr txBox="1"/>
          <p:nvPr/>
        </p:nvSpPr>
        <p:spPr>
          <a:xfrm>
            <a:off x="5067300" y="1894205"/>
            <a:ext cx="575500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查看直流屏两路输入电源指示灯为常亮状态</a:t>
            </a:r>
            <a:endParaRPr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查看故障指示灯为长灭状态</a:t>
            </a:r>
            <a:endParaRPr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查看直流屏柜内三个整流模块运行状态无告警</a:t>
            </a:r>
            <a:endParaRPr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检查直流屏监控模块电池。均、浮充电压，均充限流值，均充周期及持续时间，温度补偿系数等各</a:t>
            </a:r>
            <a:endParaRPr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项参数符合当前使用需求</a:t>
            </a:r>
            <a:endParaRPr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8880" y="1894205"/>
            <a:ext cx="3209925" cy="381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高压供配电设备认知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50290" y="1388745"/>
            <a:ext cx="1373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中央信号柜</a:t>
            </a:r>
            <a:endParaRPr lang="zh-CN" altLang="en-US" b="1"/>
          </a:p>
        </p:txBody>
      </p:sp>
      <p:sp>
        <p:nvSpPr>
          <p:cNvPr id="5" name="文本框 4"/>
          <p:cNvSpPr txBox="1"/>
          <p:nvPr/>
        </p:nvSpPr>
        <p:spPr>
          <a:xfrm>
            <a:off x="5175250" y="3455035"/>
            <a:ext cx="57550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查看</a:t>
            </a:r>
            <a:r>
              <a:rPr 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智能</a:t>
            </a:r>
            <a:r>
              <a:rPr 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中央信号报警器有无报警</a:t>
            </a:r>
            <a:endParaRPr lang="zh-CN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7785" y="2126615"/>
            <a:ext cx="3238500" cy="3609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高压供配电设备认知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50290" y="1388745"/>
            <a:ext cx="1373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直流屏电柜</a:t>
            </a:r>
            <a:endParaRPr lang="zh-CN" altLang="en-US" b="1"/>
          </a:p>
        </p:txBody>
      </p:sp>
      <p:sp>
        <p:nvSpPr>
          <p:cNvPr id="5" name="文本框 4"/>
          <p:cNvSpPr txBox="1"/>
          <p:nvPr/>
        </p:nvSpPr>
        <p:spPr>
          <a:xfrm>
            <a:off x="5190490" y="2852420"/>
            <a:ext cx="575500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检查电池外观及连接包括电池无破损、无漏液、无鼓胀、无爬酸、极柱和连接处无腐蚀、无氧化、无松动。</a:t>
            </a:r>
            <a:endParaRPr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7785" y="1894205"/>
            <a:ext cx="3219450" cy="4238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34" name="直接连接符 33"/>
          <p:cNvCxnSpPr/>
          <p:nvPr/>
        </p:nvCxnSpPr>
        <p:spPr>
          <a:xfrm>
            <a:off x="5128375" y="238669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5123825" y="261911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5123825" y="213651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128375" y="238669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123825" y="261911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123825" y="242454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128375" y="2208518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2393639" y="2237501"/>
            <a:ext cx="7775701" cy="810099"/>
            <a:chOff x="3504874" y="1353111"/>
            <a:chExt cx="5182251" cy="1057946"/>
          </a:xfrm>
        </p:grpSpPr>
        <p:sp>
          <p:nvSpPr>
            <p:cNvPr id="13" name="矩形 12"/>
            <p:cNvSpPr/>
            <p:nvPr/>
          </p:nvSpPr>
          <p:spPr>
            <a:xfrm>
              <a:off x="5108996" y="1353111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29"/>
            <p:cNvSpPr/>
            <p:nvPr/>
          </p:nvSpPr>
          <p:spPr>
            <a:xfrm>
              <a:off x="3504874" y="1353111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58792" y="1516717"/>
              <a:ext cx="564237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6" name="TextBox 42"/>
            <p:cNvSpPr txBox="1"/>
            <p:nvPr/>
          </p:nvSpPr>
          <p:spPr>
            <a:xfrm>
              <a:off x="5269496" y="1716282"/>
              <a:ext cx="3416854" cy="442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</a:rPr>
                <a:t>培训目标及培训要求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393639" y="3123481"/>
            <a:ext cx="7775702" cy="810099"/>
            <a:chOff x="3504874" y="2510154"/>
            <a:chExt cx="5182252" cy="1057946"/>
          </a:xfrm>
        </p:grpSpPr>
        <p:sp>
          <p:nvSpPr>
            <p:cNvPr id="18" name="矩形 17"/>
            <p:cNvSpPr/>
            <p:nvPr/>
          </p:nvSpPr>
          <p:spPr>
            <a:xfrm>
              <a:off x="5108996" y="2510154"/>
              <a:ext cx="3578130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29"/>
            <p:cNvSpPr/>
            <p:nvPr/>
          </p:nvSpPr>
          <p:spPr>
            <a:xfrm>
              <a:off x="3504874" y="2510154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0" name="TextBox 80"/>
            <p:cNvSpPr txBox="1"/>
            <p:nvPr/>
          </p:nvSpPr>
          <p:spPr>
            <a:xfrm>
              <a:off x="3744450" y="2670391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1" name="TextBox 81"/>
            <p:cNvSpPr txBox="1"/>
            <p:nvPr/>
          </p:nvSpPr>
          <p:spPr>
            <a:xfrm>
              <a:off x="5269498" y="2873327"/>
              <a:ext cx="3417628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</a:rPr>
                <a:t>高压供配电设备认知</a:t>
              </a:r>
              <a:endParaRPr lang="zh-CN" altLang="en-US" sz="1600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393639" y="4009461"/>
            <a:ext cx="7775701" cy="810099"/>
            <a:chOff x="3504874" y="3667198"/>
            <a:chExt cx="5182251" cy="1057946"/>
          </a:xfrm>
        </p:grpSpPr>
        <p:sp>
          <p:nvSpPr>
            <p:cNvPr id="23" name="矩形 22"/>
            <p:cNvSpPr/>
            <p:nvPr/>
          </p:nvSpPr>
          <p:spPr>
            <a:xfrm>
              <a:off x="5108996" y="3667198"/>
              <a:ext cx="3578129" cy="1057946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 sz="2000">
                <a:sym typeface="+mn-ea"/>
              </a:endParaRPr>
            </a:p>
          </p:txBody>
        </p:sp>
        <p:sp>
          <p:nvSpPr>
            <p:cNvPr id="24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 sz="2000">
                <a:sym typeface="+mn-ea"/>
              </a:endParaRPr>
            </a:p>
          </p:txBody>
        </p:sp>
        <p:sp>
          <p:nvSpPr>
            <p:cNvPr id="25" name="TextBox 89"/>
            <p:cNvSpPr txBox="1"/>
            <p:nvPr/>
          </p:nvSpPr>
          <p:spPr>
            <a:xfrm>
              <a:off x="3736212" y="3822566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6" name="TextBox 90"/>
            <p:cNvSpPr txBox="1"/>
            <p:nvPr/>
          </p:nvSpPr>
          <p:spPr>
            <a:xfrm>
              <a:off x="5269499" y="3983930"/>
              <a:ext cx="3416852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高压供配电维护操作流程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1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TABLE_BEAUTIFY" val="smartTable{1e669a40-1b48-4886-9e77-837d72db1d43}"/>
</p:tagLst>
</file>

<file path=ppt/tags/tag2.xml><?xml version="1.0" encoding="utf-8"?>
<p:tagLst xmlns:p="http://schemas.openxmlformats.org/presentationml/2006/main">
  <p:tag name="KSO_WM_UNIT_TABLE_BEAUTIFY" val="smartTable{4d6317c0-c3dd-4aa7-acdc-f6bd398aeed9}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014年年终总结">
      <a:majorFont>
        <a:latin typeface="Copperplate Gothic Bold"/>
        <a:ea typeface="微软雅黑"/>
        <a:cs typeface=""/>
      </a:majorFont>
      <a:minorFont>
        <a:latin typeface="Copperplate Gothic Bold"/>
        <a:ea typeface="微软雅黑"/>
        <a:cs typeface=""/>
      </a:minorFont>
    </a:fontScheme>
    <a:fmtScheme name="Book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30000"/>
                <a:shade val="100000"/>
                <a:hueMod val="100000"/>
                <a:satMod val="100000"/>
              </a:schemeClr>
            </a:gs>
            <a:gs pos="80000">
              <a:schemeClr val="phClr">
                <a:tint val="7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7200000" scaled="1"/>
        </a:gradFill>
        <a:gradFill rotWithShape="1">
          <a:gsLst>
            <a:gs pos="0">
              <a:schemeClr val="phClr">
                <a:tint val="80000"/>
                <a:shade val="100000"/>
                <a:hueMod val="100000"/>
                <a:satMod val="100000"/>
              </a:schemeClr>
            </a:gs>
            <a:gs pos="30000">
              <a:schemeClr val="phClr">
                <a:tint val="10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50000"/>
                <a:hueMod val="100000"/>
                <a:satMod val="100000"/>
              </a:schemeClr>
            </a:gs>
          </a:gsLst>
          <a:lin ang="1800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  <a:scene3d>
            <a:camera prst="orthographicFront">
              <a:rot lat="0" lon="0" rev="0"/>
            </a:camera>
            <a:lightRig rig="morning" dir="bl"/>
          </a:scene3d>
          <a:sp3d extrusionH="222250" contourW="25400" prstMaterial="matte">
            <a:bevelT w="38100" h="38100" prst="softRound"/>
            <a:bevelB/>
            <a:extrusionClr>
              <a:srgbClr val="FF0000"/>
            </a:extrusionClr>
            <a:contourClr>
              <a:schemeClr val="accent3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  <a:scene3d>
            <a:camera prst="orthographicFront" fov="0">
              <a:rot lat="0" lon="0" rev="0"/>
            </a:camera>
            <a:lightRig rig="soft" dir="bl">
              <a:rot lat="0" lon="0" rev="0"/>
            </a:lightRig>
          </a:scene3d>
          <a:sp3d prstMaterial="plastic">
            <a:bevelT w="38100" h="3810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0</TotalTime>
  <Words>1727</Words>
  <Application>WPS 演示</Application>
  <PresentationFormat>自定义</PresentationFormat>
  <Paragraphs>255</Paragraphs>
  <Slides>21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3" baseType="lpstr">
      <vt:lpstr>Arial</vt:lpstr>
      <vt:lpstr>宋体</vt:lpstr>
      <vt:lpstr>Wingdings</vt:lpstr>
      <vt:lpstr>Impact</vt:lpstr>
      <vt:lpstr>Copperplate Gothic Bold</vt:lpstr>
      <vt:lpstr>华康俪金黑W8</vt:lpstr>
      <vt:lpstr>黑体</vt:lpstr>
      <vt:lpstr>微软雅黑</vt:lpstr>
      <vt:lpstr>Arial Unicode MS</vt:lpstr>
      <vt:lpstr>Calibri</vt:lpstr>
      <vt:lpstr>等线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多吉</dc:creator>
  <cp:lastModifiedBy>Administrator</cp:lastModifiedBy>
  <cp:revision>442</cp:revision>
  <dcterms:created xsi:type="dcterms:W3CDTF">2014-01-11T15:22:00Z</dcterms:created>
  <dcterms:modified xsi:type="dcterms:W3CDTF">2019-10-15T06:21:07Z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2052-11.1.0.9098</vt:lpwstr>
  </property>
</Properties>
</file>